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8"/>
  </p:notesMasterIdLst>
  <p:sldIdLst>
    <p:sldId id="264" r:id="rId2"/>
    <p:sldId id="265" r:id="rId3"/>
    <p:sldId id="257" r:id="rId4"/>
    <p:sldId id="260" r:id="rId5"/>
    <p:sldId id="261" r:id="rId6"/>
    <p:sldId id="267" r:id="rId7"/>
    <p:sldId id="263" r:id="rId8"/>
    <p:sldId id="272" r:id="rId9"/>
    <p:sldId id="274" r:id="rId10"/>
    <p:sldId id="268" r:id="rId11"/>
    <p:sldId id="275" r:id="rId12"/>
    <p:sldId id="280" r:id="rId13"/>
    <p:sldId id="271" r:id="rId14"/>
    <p:sldId id="278" r:id="rId15"/>
    <p:sldId id="279" r:id="rId16"/>
    <p:sldId id="281" r:id="rId1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0" d="100"/>
          <a:sy n="70" d="100"/>
        </p:scale>
        <p:origin x="-1386" y="14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C407F43-54B8-4358-B46B-A020B9D8A57B}" type="datetimeFigureOut">
              <a:rPr lang="ru-RU" smtClean="0"/>
              <a:pPr/>
              <a:t>23.03.2022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38B937C-B83F-473D-8735-23E627490EE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8895011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8B937C-B83F-473D-8735-23E627490EE0}" type="slidenum">
              <a:rPr lang="ru-RU" smtClean="0"/>
              <a:pPr/>
              <a:t>16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5091515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8" name="Rectangle 7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" name="Freeform 9"/>
          <p:cNvSpPr/>
          <p:nvPr/>
        </p:nvSpPr>
        <p:spPr>
          <a:xfrm rot="10800000">
            <a:off x="891821" y="5617774"/>
            <a:ext cx="7382935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989952" y="1016990"/>
            <a:ext cx="7179733" cy="4831643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990600" y="1009650"/>
            <a:ext cx="7179733" cy="4831643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769521" y="702069"/>
            <a:ext cx="567831" cy="567830"/>
          </a:xfrm>
          <a:prstGeom prst="rect">
            <a:avLst/>
          </a:prstGeom>
          <a:noFill/>
        </p:spPr>
      </p:pic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7855433" y="749720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27201" y="1794935"/>
            <a:ext cx="5723468" cy="1828090"/>
          </a:xfrm>
        </p:spPr>
        <p:txBody>
          <a:bodyPr anchor="b">
            <a:normAutofit/>
          </a:bodyPr>
          <a:lstStyle>
            <a:lvl1pPr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27200" y="3736622"/>
            <a:ext cx="5712179" cy="15240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770676" y="5357592"/>
            <a:ext cx="1213821" cy="365125"/>
          </a:xfrm>
        </p:spPr>
        <p:txBody>
          <a:bodyPr/>
          <a:lstStyle/>
          <a:p>
            <a:fld id="{B4C71EC6-210F-42DE-9C53-41977AD35B3D}" type="datetimeFigureOut">
              <a:rPr lang="ru-RU" smtClean="0"/>
              <a:pPr/>
              <a:t>23.03.2022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174044" y="5357592"/>
            <a:ext cx="5034845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213930" y="5357592"/>
            <a:ext cx="554023" cy="365125"/>
          </a:xfrm>
        </p:spPr>
        <p:txBody>
          <a:bodyPr/>
          <a:lstStyle>
            <a:lvl1pPr algn="ctr">
              <a:defRPr/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23.03.2022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979" y="2239430"/>
            <a:ext cx="6254044" cy="1362075"/>
          </a:xfrm>
        </p:spPr>
        <p:txBody>
          <a:bodyPr anchor="b"/>
          <a:lstStyle>
            <a:lvl1pPr algn="ctr">
              <a:defRPr sz="4000" b="0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6267" y="3725334"/>
            <a:ext cx="6231467" cy="1309511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23.03.2022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23.03.2022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298448" y="2121407"/>
            <a:ext cx="3200400" cy="3602736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63440" y="2119313"/>
            <a:ext cx="3200400" cy="360521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57869" y="2122312"/>
            <a:ext cx="2939521" cy="820208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910669" y="2122311"/>
            <a:ext cx="2944368" cy="822960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23.03.2022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1298448" y="2944368"/>
            <a:ext cx="3227832" cy="2779776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45151" y="2944813"/>
            <a:ext cx="3227832" cy="2779776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23.03.2022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23.03.2022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1" name="Freeform 10"/>
          <p:cNvSpPr/>
          <p:nvPr/>
        </p:nvSpPr>
        <p:spPr>
          <a:xfrm rot="10800000">
            <a:off x="632177" y="6058038"/>
            <a:ext cx="772160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 rot="60000">
            <a:off x="4468872" y="605163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/>
          <p:cNvSpPr/>
          <p:nvPr/>
        </p:nvSpPr>
        <p:spPr>
          <a:xfrm rot="60000">
            <a:off x="4471416" y="603504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 rot="21540000">
            <a:off x="749204" y="576868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 rot="21540000">
            <a:off x="749808" y="576072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8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2371106" y="293953"/>
            <a:ext cx="567831" cy="567830"/>
          </a:xfrm>
          <a:prstGeom prst="rect">
            <a:avLst/>
          </a:prstGeom>
          <a:noFill/>
        </p:spPr>
      </p:pic>
      <p:pic>
        <p:nvPicPr>
          <p:cNvPr id="19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6279647" y="333163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-60000">
            <a:off x="1108976" y="2020042"/>
            <a:ext cx="3064827" cy="1503037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 rot="60000">
            <a:off x="4854291" y="1150993"/>
            <a:ext cx="3020792" cy="4625489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-60000">
            <a:off x="1148125" y="3623748"/>
            <a:ext cx="3048891" cy="21004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 rot="60000">
            <a:off x="6341698" y="5885672"/>
            <a:ext cx="1213821" cy="365125"/>
          </a:xfrm>
        </p:spPr>
        <p:txBody>
          <a:bodyPr/>
          <a:lstStyle/>
          <a:p>
            <a:fld id="{B4C71EC6-210F-42DE-9C53-41977AD35B3D}" type="datetimeFigureOut">
              <a:rPr lang="ru-RU" smtClean="0"/>
              <a:pPr/>
              <a:t>23.03.2022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 rot="-60000">
            <a:off x="914554" y="5829261"/>
            <a:ext cx="3522607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 rot="60000">
            <a:off x="7557313" y="5896961"/>
            <a:ext cx="554023" cy="365125"/>
          </a:xfrm>
        </p:spPr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1" name="Freeform 30"/>
          <p:cNvSpPr/>
          <p:nvPr/>
        </p:nvSpPr>
        <p:spPr>
          <a:xfrm rot="10800000">
            <a:off x="632177" y="6058038"/>
            <a:ext cx="772160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 rot="21540000">
            <a:off x="749204" y="576868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 rot="21540000">
            <a:off x="745058" y="575769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/>
          <p:cNvSpPr/>
          <p:nvPr/>
        </p:nvSpPr>
        <p:spPr>
          <a:xfrm rot="60000">
            <a:off x="4468872" y="605163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/>
          <p:cNvSpPr/>
          <p:nvPr/>
        </p:nvSpPr>
        <p:spPr>
          <a:xfrm rot="60000">
            <a:off x="4464768" y="603920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2371106" y="293953"/>
            <a:ext cx="567831" cy="567830"/>
          </a:xfrm>
          <a:prstGeom prst="rect">
            <a:avLst/>
          </a:prstGeom>
          <a:noFill/>
        </p:spPr>
      </p:pic>
      <p:pic>
        <p:nvPicPr>
          <p:cNvPr id="15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6279647" y="333163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-60000">
            <a:off x="1106424" y="2020824"/>
            <a:ext cx="3063240" cy="1499616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60000">
            <a:off x="4898615" y="1207272"/>
            <a:ext cx="2913863" cy="4539412"/>
          </a:xfrm>
          <a:ln w="101600" cap="rnd">
            <a:solidFill>
              <a:srgbClr val="FFFFFF"/>
            </a:solidFill>
          </a:ln>
          <a:effectLst>
            <a:outerShdw blurRad="889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-60000">
            <a:off x="1152144" y="3621024"/>
            <a:ext cx="3044952" cy="210312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 rot="60000">
            <a:off x="6345936" y="5888737"/>
            <a:ext cx="1213821" cy="365125"/>
          </a:xfrm>
        </p:spPr>
        <p:txBody>
          <a:bodyPr/>
          <a:lstStyle/>
          <a:p>
            <a:fld id="{B4C71EC6-210F-42DE-9C53-41977AD35B3D}" type="datetimeFigureOut">
              <a:rPr lang="ru-RU" smtClean="0"/>
              <a:pPr/>
              <a:t>23.03.2022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 rot="-60000">
            <a:off x="914569" y="5831037"/>
            <a:ext cx="3319043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 rot="60000">
            <a:off x="7562089" y="5900026"/>
            <a:ext cx="554023" cy="365125"/>
          </a:xfrm>
        </p:spPr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23.03.2022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1" y="925690"/>
            <a:ext cx="1430867" cy="476391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8221" y="1106312"/>
            <a:ext cx="5178779" cy="440266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23.03.2022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4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8" name="Rectangle 7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" name="Freeform 9"/>
          <p:cNvSpPr/>
          <p:nvPr/>
        </p:nvSpPr>
        <p:spPr>
          <a:xfrm rot="10800000">
            <a:off x="628650" y="6069330"/>
            <a:ext cx="792099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731520" y="575310"/>
            <a:ext cx="7696200" cy="5715000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731520" y="576072"/>
            <a:ext cx="7696200" cy="5715000"/>
          </a:xfrm>
          <a:prstGeom prst="rect">
            <a:avLst/>
          </a:prstGeom>
          <a:blipFill dpi="0" rotWithShape="1">
            <a:blip r:embed="rId13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 rot="1435684">
            <a:off x="543741" y="273091"/>
            <a:ext cx="567831" cy="567830"/>
          </a:xfrm>
          <a:prstGeom prst="rect">
            <a:avLst/>
          </a:prstGeom>
          <a:noFill/>
        </p:spPr>
      </p:pic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 rot="4096196">
            <a:off x="8115079" y="298163"/>
            <a:ext cx="566928" cy="566928"/>
          </a:xfrm>
          <a:prstGeom prst="rect">
            <a:avLst/>
          </a:prstGeom>
          <a:noFill/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5023" y="817582"/>
            <a:ext cx="6965245" cy="120248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63040" y="2119257"/>
            <a:ext cx="6196405" cy="360381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454588" y="5809152"/>
            <a:ext cx="121382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fld id="{B4C71EC6-210F-42DE-9C53-41977AD35B3D}" type="datetimeFigureOut">
              <a:rPr lang="ru-RU" smtClean="0"/>
              <a:pPr/>
              <a:t>23.03.2022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4401" y="5809152"/>
            <a:ext cx="55401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70202" y="5809152"/>
            <a:ext cx="55402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2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64592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01168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74320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10896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99592" y="836712"/>
            <a:ext cx="72008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b="1" dirty="0">
                <a:solidFill>
                  <a:srgbClr val="00206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Муниципальное  бюджетное дошкольное образовательное </a:t>
            </a:r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учреждение детский сад №20 «Ласточка»</a:t>
            </a:r>
            <a:endParaRPr lang="ru-RU" b="1" dirty="0">
              <a:solidFill>
                <a:srgbClr val="002060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4538250" y="3861048"/>
            <a:ext cx="385192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indent="777875" fontAlgn="base">
              <a:spcBef>
                <a:spcPct val="0"/>
              </a:spcBef>
              <a:spcAft>
                <a:spcPct val="0"/>
              </a:spcAft>
            </a:pPr>
            <a:r>
              <a:rPr lang="ru-RU" b="1" dirty="0">
                <a:solidFill>
                  <a:srgbClr val="00206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Подготовил </a:t>
            </a:r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ст.воспитатель </a:t>
            </a:r>
            <a:endParaRPr lang="ru-RU" b="1" dirty="0">
              <a:solidFill>
                <a:srgbClr val="002060"/>
              </a:solidFill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lvl="0" indent="777875" fontAlgn="base">
              <a:spcBef>
                <a:spcPct val="0"/>
              </a:spcBef>
              <a:spcAft>
                <a:spcPct val="0"/>
              </a:spcAft>
            </a:pPr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Халеева О.И.</a:t>
            </a:r>
            <a:endParaRPr lang="ru-RU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979712" y="5414096"/>
            <a:ext cx="547260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г</a:t>
            </a:r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.о. г.  Кулебаки   </a:t>
            </a:r>
            <a:r>
              <a:rPr lang="ru-RU" b="1" dirty="0">
                <a:solidFill>
                  <a:srgbClr val="00206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2020 год</a:t>
            </a:r>
            <a:endParaRPr lang="ru-RU" b="1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126254" y="1700808"/>
            <a:ext cx="7272808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dirty="0" smtClean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Интеллект </a:t>
            </a:r>
            <a:r>
              <a:rPr lang="ru-RU" sz="3200" b="1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карта </a:t>
            </a:r>
            <a:endParaRPr lang="ru-RU" sz="3200" b="1" dirty="0" smtClean="0">
              <a:solidFill>
                <a:schemeClr val="tx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3200" b="1" dirty="0" smtClean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как </a:t>
            </a:r>
            <a:r>
              <a:rPr lang="ru-RU" sz="3200" b="1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инструмент тайм менеджмента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14000" t="-1298" r="15049" b="1298"/>
          <a:stretch/>
        </p:blipFill>
        <p:spPr bwMode="auto">
          <a:xfrm>
            <a:off x="1547664" y="2996952"/>
            <a:ext cx="2783276" cy="2206576"/>
          </a:xfrm>
          <a:prstGeom prst="rect">
            <a:avLst/>
          </a:prstGeom>
          <a:noFill/>
          <a:ln w="9525">
            <a:solidFill>
              <a:schemeClr val="accent5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26563369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923433" y="712219"/>
            <a:ext cx="7440309" cy="18466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/>
              <a:t>«Чем больше вы знаете и помните, тем более лёгким и автоматизированным становится процесс обретения новых </a:t>
            </a:r>
            <a:r>
              <a:rPr lang="ru-RU" sz="2000" b="1" dirty="0" smtClean="0"/>
              <a:t>знаний» </a:t>
            </a:r>
          </a:p>
          <a:p>
            <a:pPr algn="r"/>
            <a:r>
              <a:rPr lang="ru-RU" b="1" dirty="0">
                <a:solidFill>
                  <a:schemeClr val="bg2">
                    <a:lumMod val="25000"/>
                  </a:schemeClr>
                </a:solidFill>
              </a:rPr>
              <a:t>Тони </a:t>
            </a:r>
            <a:r>
              <a:rPr lang="ru-RU" b="1" dirty="0" err="1">
                <a:solidFill>
                  <a:schemeClr val="bg2">
                    <a:lumMod val="25000"/>
                  </a:schemeClr>
                </a:solidFill>
              </a:rPr>
              <a:t>Бьюзен</a:t>
            </a:r>
            <a:r>
              <a:rPr lang="ru-RU" b="1" dirty="0">
                <a:solidFill>
                  <a:schemeClr val="bg2">
                    <a:lumMod val="25000"/>
                  </a:schemeClr>
                </a:solidFill>
              </a:rPr>
              <a:t>, </a:t>
            </a:r>
          </a:p>
          <a:p>
            <a:r>
              <a:rPr lang="ru-RU" dirty="0" smtClean="0"/>
              <a:t> </a:t>
            </a:r>
            <a:endParaRPr lang="ru-RU" dirty="0"/>
          </a:p>
          <a:p>
            <a:pPr algn="ctr"/>
            <a:endParaRPr lang="ru-RU" b="1" dirty="0" smtClean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22661" y="2132856"/>
            <a:ext cx="4668612" cy="38405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827584" y="3122384"/>
            <a:ext cx="2895077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u="sng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Метод </a:t>
            </a:r>
            <a:endParaRPr lang="ru-RU" sz="2000" b="1" u="sng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000" b="1" u="sng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2000" b="1" u="sng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интеллект-карт»  </a:t>
            </a:r>
            <a:endParaRPr lang="ru-RU" sz="2000" b="1" u="sng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000" b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был </a:t>
            </a:r>
            <a:r>
              <a:rPr lang="ru-RU" sz="2000" b="1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создан американским учёным и бизнесменом Тони </a:t>
            </a:r>
            <a:r>
              <a:rPr lang="ru-RU" sz="2000" b="1" dirty="0" err="1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Бьюзеном</a:t>
            </a:r>
            <a:r>
              <a:rPr lang="ru-RU" sz="2000" b="1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. </a:t>
            </a:r>
          </a:p>
        </p:txBody>
      </p:sp>
    </p:spTree>
    <p:extLst>
      <p:ext uri="{BB962C8B-B14F-4D97-AF65-F5344CB8AC3E}">
        <p14:creationId xmlns="" xmlns:p14="http://schemas.microsoft.com/office/powerpoint/2010/main" val="27349319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764704"/>
            <a:ext cx="7200800" cy="54171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30607355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971600" y="764704"/>
            <a:ext cx="7200800" cy="49859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chemeClr val="accent2"/>
                </a:solidFill>
              </a:rPr>
              <a:t>Кому и как поможет интеллект-карта</a:t>
            </a:r>
            <a:r>
              <a:rPr lang="ru-RU" sz="2400" b="1" dirty="0" smtClean="0">
                <a:solidFill>
                  <a:schemeClr val="accent2"/>
                </a:solidFill>
              </a:rPr>
              <a:t>?</a:t>
            </a:r>
          </a:p>
          <a:p>
            <a:pPr algn="ctr"/>
            <a:endParaRPr lang="ru-RU" sz="2400" b="1" dirty="0" smtClean="0">
              <a:solidFill>
                <a:schemeClr val="accent2"/>
              </a:solidFill>
            </a:endParaRPr>
          </a:p>
          <a:p>
            <a:pPr lvl="0"/>
            <a:r>
              <a:rPr lang="ru-RU" b="1" dirty="0">
                <a:solidFill>
                  <a:prstClr val="black"/>
                </a:solidFill>
              </a:rPr>
              <a:t>Учёным и преподавателям:</a:t>
            </a:r>
            <a:r>
              <a:rPr lang="ru-RU" dirty="0">
                <a:solidFill>
                  <a:prstClr val="black"/>
                </a:solidFill>
              </a:rPr>
              <a:t> схематично упорядочить структуру занятия на доске или в презентации, продумать план новой научной статьи.</a:t>
            </a:r>
          </a:p>
          <a:p>
            <a:pPr lvl="0"/>
            <a:r>
              <a:rPr lang="ru-RU" b="1" dirty="0">
                <a:solidFill>
                  <a:prstClr val="black"/>
                </a:solidFill>
              </a:rPr>
              <a:t>Школьникам и студентам:</a:t>
            </a:r>
            <a:r>
              <a:rPr lang="ru-RU" dirty="0">
                <a:solidFill>
                  <a:prstClr val="black"/>
                </a:solidFill>
              </a:rPr>
              <a:t> ориентироваться в потоке учебной информации и лучше запоминать материал к экзамену, написать диплом, которым будешь гордиться.</a:t>
            </a:r>
          </a:p>
          <a:p>
            <a:r>
              <a:rPr lang="ru-RU" b="1" dirty="0" smtClean="0"/>
              <a:t>Писателям</a:t>
            </a:r>
            <a:r>
              <a:rPr lang="ru-RU" b="1" dirty="0"/>
              <a:t>, сценаристам и редакторам:</a:t>
            </a:r>
            <a:r>
              <a:rPr lang="ru-RU" dirty="0"/>
              <a:t> навести порядок в голове, учесть все детали, чтобы результат не пришлось уничтожать или переписывать.</a:t>
            </a:r>
          </a:p>
          <a:p>
            <a:r>
              <a:rPr lang="ru-RU" b="1" dirty="0" smtClean="0"/>
              <a:t>Бизнесменам:</a:t>
            </a:r>
            <a:r>
              <a:rPr lang="ru-RU" dirty="0" smtClean="0"/>
              <a:t> </a:t>
            </a:r>
            <a:r>
              <a:rPr lang="ru-RU" dirty="0"/>
              <a:t>создать внятный сценарий презентации или питча; отобразить долгосрочные и срочные проекты, в которых много подзадач, будь то вывод нового проекта на рынок или годовой отчёт.</a:t>
            </a:r>
          </a:p>
          <a:p>
            <a:r>
              <a:rPr lang="ru-RU" b="1" dirty="0" smtClean="0"/>
              <a:t> Тем</a:t>
            </a:r>
            <a:r>
              <a:rPr lang="ru-RU" b="1" dirty="0"/>
              <a:t>, кто встал на путь саморазвития:</a:t>
            </a:r>
            <a:r>
              <a:rPr lang="ru-RU" dirty="0"/>
              <a:t> провести анализ сильных и слабых сторон, собрать воедино </a:t>
            </a:r>
            <a:r>
              <a:rPr lang="ru-RU" dirty="0" smtClean="0"/>
              <a:t>все </a:t>
            </a:r>
            <a:r>
              <a:rPr lang="ru-RU" dirty="0"/>
              <a:t>планы и мечты.</a:t>
            </a:r>
          </a:p>
        </p:txBody>
      </p:sp>
    </p:spTree>
    <p:extLst>
      <p:ext uri="{BB962C8B-B14F-4D97-AF65-F5344CB8AC3E}">
        <p14:creationId xmlns="" xmlns:p14="http://schemas.microsoft.com/office/powerpoint/2010/main" val="18101708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1916832"/>
            <a:ext cx="7560841" cy="41764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1187624" y="764704"/>
            <a:ext cx="626469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Структура карты</a:t>
            </a:r>
            <a:r>
              <a:rPr lang="ru-RU" dirty="0"/>
              <a:t>: </a:t>
            </a:r>
          </a:p>
        </p:txBody>
      </p:sp>
    </p:spTree>
    <p:extLst>
      <p:ext uri="{BB962C8B-B14F-4D97-AF65-F5344CB8AC3E}">
        <p14:creationId xmlns="" xmlns:p14="http://schemas.microsoft.com/office/powerpoint/2010/main" val="40675824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5474" y="742125"/>
            <a:ext cx="7427966" cy="54726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349970662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577845853"/>
              </p:ext>
            </p:extLst>
          </p:nvPr>
        </p:nvGraphicFramePr>
        <p:xfrm>
          <a:off x="899592" y="548680"/>
          <a:ext cx="7272807" cy="573123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667937"/>
                <a:gridCol w="4282541"/>
                <a:gridCol w="1322329"/>
              </a:tblGrid>
              <a:tr h="43333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Цвет</a:t>
                      </a:r>
                      <a:r>
                        <a:rPr lang="ru-RU" sz="600" dirty="0">
                          <a:effectLst/>
                        </a:rPr>
                        <a:t> </a:t>
                      </a:r>
                      <a:endParaRPr lang="ru-RU" sz="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5441" marR="25441" marT="25441" marB="25441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Значение 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25441" marR="25441" marT="25441" marB="25441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Скорость восприятия 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25441" marR="25441" marT="25441" marB="25441"/>
                </a:tc>
              </a:tr>
              <a:tr h="67747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Красный цвет 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25441" marR="25441" marT="25441" marB="25441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Наиболее быстро воспринимающийся цвет. Максимально фокусирует внимание. Сообщает об опасности, проблемах, которые могут возникнуть, если не обратить на него внимание 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25441" marR="25441" marT="25441" marB="25441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Высокая 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25441" marR="25441" marT="25441" marB="25441"/>
                </a:tc>
              </a:tr>
              <a:tr h="63379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Синий цвет 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25441" marR="25441" marT="25441" marB="25441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Строгий, деловой цвет. Настраивает на эффективную продолжительную работу. Отлично воспринимается большинством людей 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25441" marR="25441" marT="25441" marB="25441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Средняя 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25441" marR="25441" marT="25441" marB="25441"/>
                </a:tc>
              </a:tr>
              <a:tr h="83426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Зеленый цвет 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25441" marR="25441" marT="25441" marB="25441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Цвет свободы. Расслабляющий, умиротворяющий цвет. Позитивно воспринимается большинством людей. Но его значение сильно зависит от оттенков («энергичный изумруд» глаз или «тоска зеленая» в больницах советского типа) 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25441" marR="25441" marT="25441" marB="25441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Низкая 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25441" marR="25441" marT="25441" marB="25441"/>
                </a:tc>
              </a:tr>
              <a:tr h="48700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Желтый цвет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25441" marR="25441" marT="25441" marB="25441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Цвет энергии, цвет лидерства. Очень раздражающий цвет, на который невозможно не обратить внимание. 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25441" marR="25441" marT="25441" marB="25441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Высокая 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25441" marR="25441" marT="25441" marB="25441"/>
                </a:tc>
              </a:tr>
              <a:tr h="43333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Коричневый цвет 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25441" marR="25441" marT="25441" marB="25441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Цвет земли, самый теплый цвет. Цвет надежности, силы, стабильности, уверенности 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25441" marR="25441" marT="25441" marB="25441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Низкая 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25441" marR="25441" marT="25441" marB="25441"/>
                </a:tc>
              </a:tr>
              <a:tr h="63379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Оранжевый цвет 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25441" marR="25441" marT="25441" marB="25441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Очень яркий, провокационный цвет. Цвет энтузиазма, новшества, возбуждения, энергии, динамики. Отлично привлекает внимание 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25441" marR="25441" marT="25441" marB="25441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Высокая 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25441" marR="25441" marT="25441" marB="25441"/>
                </a:tc>
              </a:tr>
              <a:tr h="83426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Голубой цвет 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25441" marR="25441" marT="25441" marB="25441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Цвет нежности, цвет романтики. Отличный фоновый цвет. В английском языке нет отдельного слова для этого цвета (blue понимается как и синий, и голубой). В России этот цвет обозначает обычно свободу движения: к морю, к небу, к мечте 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25441" marR="25441" marT="25441" marB="25441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Низкая 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25441" marR="25441" marT="25441" marB="25441"/>
                </a:tc>
              </a:tr>
              <a:tr h="43333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Черный цвет 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25441" marR="25441" marT="25441" marB="25441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Строгий, ограничивающий цвет. Идеален для написания текста, создания границ 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25441" marR="25441" marT="25441" marB="25441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Средняя 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25441" marR="25441" marT="25441" marB="25441"/>
                </a:tc>
              </a:tr>
            </a:tbl>
          </a:graphicData>
        </a:graphic>
      </p:graphicFrame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2908300" y="2119313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6679498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вал 3"/>
          <p:cNvSpPr/>
          <p:nvPr/>
        </p:nvSpPr>
        <p:spPr>
          <a:xfrm>
            <a:off x="799434" y="908720"/>
            <a:ext cx="4157533" cy="206906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i="1" u="sng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Наглядность</a:t>
            </a:r>
            <a:r>
              <a:rPr lang="ru-RU" b="1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1600" b="1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                                                                                         </a:t>
            </a:r>
            <a:r>
              <a:rPr lang="ru-RU" b="1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Вся проблема  с ее многочисленными сторонами и гранями оказывается прямо перед вами, ее можно окинуть одним взглядом.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4956967" y="906343"/>
            <a:ext cx="3554429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Полезные свойства 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интеллект 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карты </a:t>
            </a:r>
          </a:p>
        </p:txBody>
      </p:sp>
      <p:sp>
        <p:nvSpPr>
          <p:cNvPr id="6" name="Овал 5"/>
          <p:cNvSpPr/>
          <p:nvPr/>
        </p:nvSpPr>
        <p:spPr>
          <a:xfrm>
            <a:off x="799434" y="3825044"/>
            <a:ext cx="4212468" cy="223224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i="1" u="sng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Привлекательность</a:t>
            </a:r>
          </a:p>
          <a:p>
            <a:r>
              <a:rPr lang="ru-RU" b="1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Хорошая </a:t>
            </a:r>
            <a:r>
              <a:rPr lang="ru-RU" b="1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интеллект  </a:t>
            </a:r>
            <a:r>
              <a:rPr lang="ru-RU" b="1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карта имеет свою эстетику, ее рассматривать не только интересно, но и приятно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8" name="Стрелка вниз 7"/>
          <p:cNvSpPr/>
          <p:nvPr/>
        </p:nvSpPr>
        <p:spPr>
          <a:xfrm>
            <a:off x="1285712" y="2869534"/>
            <a:ext cx="484632" cy="97840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Овал 8"/>
          <p:cNvSpPr/>
          <p:nvPr/>
        </p:nvSpPr>
        <p:spPr>
          <a:xfrm>
            <a:off x="4689979" y="2363732"/>
            <a:ext cx="3554429" cy="237626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i="1" u="sng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Запоминаемость                                                                                     </a:t>
            </a:r>
            <a:r>
              <a:rPr lang="ru-RU" b="1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Благодаря использованию образов и цвета интеллект-карта легко запоминается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2" name="Стрелка углом вверх 11"/>
          <p:cNvSpPr/>
          <p:nvPr/>
        </p:nvSpPr>
        <p:spPr>
          <a:xfrm>
            <a:off x="5011902" y="4739996"/>
            <a:ext cx="850392" cy="731520"/>
          </a:xfrm>
          <a:prstGeom prst="bent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28296369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860032" y="836712"/>
            <a:ext cx="407145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Полезные свойства интеллект карты </a:t>
            </a:r>
          </a:p>
        </p:txBody>
      </p:sp>
      <p:sp>
        <p:nvSpPr>
          <p:cNvPr id="3" name="Овал 2"/>
          <p:cNvSpPr/>
          <p:nvPr/>
        </p:nvSpPr>
        <p:spPr>
          <a:xfrm>
            <a:off x="971600" y="764704"/>
            <a:ext cx="3744416" cy="227891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i="1" u="sng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Своевременность                                                  </a:t>
            </a:r>
            <a:r>
              <a:rPr lang="ru-RU" b="1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Интеллект-карта помогает выявить  недостаток информации и понять, какой информации не хватает; </a:t>
            </a:r>
          </a:p>
        </p:txBody>
      </p:sp>
      <p:sp>
        <p:nvSpPr>
          <p:cNvPr id="5" name="Овал 4"/>
          <p:cNvSpPr/>
          <p:nvPr/>
        </p:nvSpPr>
        <p:spPr>
          <a:xfrm>
            <a:off x="4716016" y="2444226"/>
            <a:ext cx="3600400" cy="212322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i="1" u="sng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Творчество                                                          </a:t>
            </a:r>
            <a:r>
              <a:rPr lang="ru-RU" b="1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Интеллект- карта стимулирует творчество, помогает найти нестандартные пути решения </a:t>
            </a:r>
          </a:p>
        </p:txBody>
      </p:sp>
      <p:sp>
        <p:nvSpPr>
          <p:cNvPr id="6" name="Овал 5"/>
          <p:cNvSpPr/>
          <p:nvPr/>
        </p:nvSpPr>
        <p:spPr>
          <a:xfrm>
            <a:off x="755576" y="3694612"/>
            <a:ext cx="4464496" cy="248919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i="1" u="sng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Возможность пересмотра                                                  </a:t>
            </a:r>
            <a:r>
              <a:rPr lang="ru-RU" b="1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Пересмотр интеллект- карты через некоторое время помогает усвоить картину в целом, запомнить ее, а также увидеть новые </a:t>
            </a:r>
            <a:r>
              <a:rPr lang="ru-RU" b="1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идеи</a:t>
            </a:r>
            <a:r>
              <a:rPr lang="ru-RU" b="1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 </a:t>
            </a:r>
          </a:p>
        </p:txBody>
      </p:sp>
      <p:sp>
        <p:nvSpPr>
          <p:cNvPr id="7" name="Стрелка вниз 6"/>
          <p:cNvSpPr/>
          <p:nvPr/>
        </p:nvSpPr>
        <p:spPr>
          <a:xfrm>
            <a:off x="1085101" y="2949099"/>
            <a:ext cx="484632" cy="97840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Стрелка углом вверх 7"/>
          <p:cNvSpPr/>
          <p:nvPr/>
        </p:nvSpPr>
        <p:spPr>
          <a:xfrm>
            <a:off x="5233776" y="4725144"/>
            <a:ext cx="850392" cy="731520"/>
          </a:xfrm>
          <a:prstGeom prst="bent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04056382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55576" y="916895"/>
            <a:ext cx="346535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Актуальность</a:t>
            </a:r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5" name="Стрелка вниз 4"/>
          <p:cNvSpPr/>
          <p:nvPr/>
        </p:nvSpPr>
        <p:spPr>
          <a:xfrm>
            <a:off x="3761958" y="2272336"/>
            <a:ext cx="353886" cy="75639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Стрелка вниз 5"/>
          <p:cNvSpPr/>
          <p:nvPr/>
        </p:nvSpPr>
        <p:spPr>
          <a:xfrm>
            <a:off x="5963727" y="4407590"/>
            <a:ext cx="275470" cy="649563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995175" y="3140968"/>
            <a:ext cx="4968552" cy="126662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Новые идеи, подходы, формы и методы работы </a:t>
            </a:r>
            <a:r>
              <a:rPr lang="ru-RU" sz="2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педагогической деятельности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4115845" y="692697"/>
            <a:ext cx="4142638" cy="157964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1268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1109" y="774874"/>
            <a:ext cx="3656175" cy="14974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Прямоугольник 9"/>
          <p:cNvSpPr/>
          <p:nvPr/>
        </p:nvSpPr>
        <p:spPr>
          <a:xfrm>
            <a:off x="3924041" y="5122199"/>
            <a:ext cx="4272580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метод интеллект – карт</a:t>
            </a:r>
            <a:endParaRPr lang="ru-RU" sz="2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88544969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9712" y="2780928"/>
            <a:ext cx="2882900" cy="3103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899592" y="908720"/>
            <a:ext cx="720080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i="1" dirty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«Учите ребёнка каким-нибудь неизвестным ему пяти словам - он будет долго и напрасно мучиться, но свяжите двадцать таких слов с картинками, и он усвоит на лету». </a:t>
            </a:r>
            <a:endParaRPr lang="ru-RU" sz="2400" b="1" i="1" dirty="0" smtClean="0">
              <a:ln w="11430"/>
              <a:solidFill>
                <a:srgbClr val="FF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r"/>
            <a:r>
              <a:rPr lang="ru-RU" sz="2400" b="1" i="1" dirty="0" smtClean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К</a:t>
            </a:r>
            <a:r>
              <a:rPr lang="ru-RU" sz="2400" b="1" i="1" dirty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. Д. Ушинский</a:t>
            </a:r>
          </a:p>
        </p:txBody>
      </p:sp>
    </p:spTree>
    <p:extLst>
      <p:ext uri="{BB962C8B-B14F-4D97-AF65-F5344CB8AC3E}">
        <p14:creationId xmlns="" xmlns:p14="http://schemas.microsoft.com/office/powerpoint/2010/main" val="120820966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679602"/>
            <a:ext cx="7308304" cy="54812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3665520" y="2492896"/>
            <a:ext cx="177644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Интеллект </a:t>
            </a:r>
          </a:p>
          <a:p>
            <a:pPr algn="ctr"/>
            <a:r>
              <a:rPr lang="ru-RU" sz="24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карта </a:t>
            </a:r>
            <a:endParaRPr lang="ru-RU" sz="2400" b="1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2850654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0607" y="836712"/>
            <a:ext cx="7425809" cy="51486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88591216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11825" r="6548"/>
          <a:stretch/>
        </p:blipFill>
        <p:spPr bwMode="auto">
          <a:xfrm>
            <a:off x="899593" y="1052736"/>
            <a:ext cx="7200800" cy="47621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402303339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927156" y="1567894"/>
            <a:ext cx="7200800" cy="37240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Построение интеллект-карт является прекрасным дополнительным инструментом для людей, стремящихся 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управлять временем и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жизнью. </a:t>
            </a:r>
            <a:endParaRPr lang="ru-RU" sz="24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24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4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В </a:t>
            </a:r>
            <a:r>
              <a:rPr lang="ru-RU" sz="2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современном мире с большим потоком информации, применение интеллект- карт в образовательной деятельности даёт огромные положительные результаты. </a:t>
            </a:r>
            <a:endParaRPr lang="ru-RU" sz="2400" b="1" dirty="0" smtClean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0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sz="1400" b="1" dirty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317328" y="836712"/>
            <a:ext cx="303864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  <a:t>Вывод:</a:t>
            </a:r>
            <a:endParaRPr lang="ru-RU" sz="28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27847607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50975" y="2060848"/>
            <a:ext cx="5614987" cy="3603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2123728" y="980728"/>
            <a:ext cx="531363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Спасибо за внимание!</a:t>
            </a:r>
            <a:endParaRPr lang="ru-RU" sz="40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70788215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Кнопка">
  <a:themeElements>
    <a:clrScheme name="Кнопка">
      <a:dk1>
        <a:sysClr val="windowText" lastClr="000000"/>
      </a:dk1>
      <a:lt1>
        <a:sysClr val="window" lastClr="FFFFFF"/>
      </a:lt1>
      <a:dk2>
        <a:srgbClr val="465E9C"/>
      </a:dk2>
      <a:lt2>
        <a:srgbClr val="CCDDEA"/>
      </a:lt2>
      <a:accent1>
        <a:srgbClr val="FDA023"/>
      </a:accent1>
      <a:accent2>
        <a:srgbClr val="AA2B1E"/>
      </a:accent2>
      <a:accent3>
        <a:srgbClr val="71685C"/>
      </a:accent3>
      <a:accent4>
        <a:srgbClr val="64A73B"/>
      </a:accent4>
      <a:accent5>
        <a:srgbClr val="EB5605"/>
      </a:accent5>
      <a:accent6>
        <a:srgbClr val="B9CA1A"/>
      </a:accent6>
      <a:hlink>
        <a:srgbClr val="D83E2C"/>
      </a:hlink>
      <a:folHlink>
        <a:srgbClr val="ED7D27"/>
      </a:folHlink>
    </a:clrScheme>
    <a:fontScheme name="Кнопка">
      <a:majorFont>
        <a:latin typeface="Constantia"/>
        <a:ea typeface=""/>
        <a:cs typeface=""/>
        <a:font script="Jpan" typeface="HGS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Grek" typeface="Arial"/>
        <a:font script="Cyrl" typeface="Arial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Кнопка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  <a:lumMod val="100000"/>
              </a:schemeClr>
            </a:gs>
            <a:gs pos="40000">
              <a:schemeClr val="phClr">
                <a:tint val="60000"/>
                <a:satMod val="130000"/>
                <a:lumMod val="100000"/>
              </a:schemeClr>
            </a:gs>
            <a:gs pos="100000">
              <a:schemeClr val="phClr">
                <a:tint val="96000"/>
                <a:lumMod val="108000"/>
              </a:schemeClr>
            </a:gs>
          </a:gsLst>
          <a:lin ang="5400000" scaled="0"/>
        </a:gradFill>
        <a:gradFill rotWithShape="1">
          <a:gsLst>
            <a:gs pos="0">
              <a:schemeClr val="phClr"/>
            </a:gs>
            <a:gs pos="100000">
              <a:schemeClr val="phClr">
                <a:shade val="76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80000"/>
              <a:lumMod val="9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38100" dir="4800000" sx="98000" sy="98000" rotWithShape="0">
              <a:srgbClr val="000000">
                <a:alpha val="32000"/>
              </a:srgbClr>
            </a:outerShdw>
          </a:effectLst>
        </a:effectStyle>
        <a:effectStyle>
          <a:effectLst>
            <a:outerShdw blurRad="38100" dist="38100" dir="4800000" sx="96000" sy="96000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3240000"/>
            </a:lightRig>
          </a:scene3d>
          <a:sp3d>
            <a:bevelT w="28575" h="28575"/>
          </a:sp3d>
        </a:effectStyle>
      </a:effectStyleLst>
      <a:bgFillStyleLst>
        <a:solidFill>
          <a:schemeClr val="phClr">
            <a:tint val="93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shade val="80000"/>
                <a:satMod val="140000"/>
                <a:lumMod val="50000"/>
              </a:schemeClr>
              <a:schemeClr val="phClr">
                <a:tint val="95000"/>
                <a:satMod val="180000"/>
                <a:lumMod val="160000"/>
              </a:schemeClr>
            </a:duotone>
          </a:blip>
          <a:stretch/>
        </a:blipFill>
        <a:blipFill rotWithShape="1">
          <a:blip xmlns:r="http://schemas.openxmlformats.org/officeDocument/2006/relationships" r:embed="rId2">
            <a:duotone>
              <a:schemeClr val="phClr">
                <a:tint val="98000"/>
                <a:shade val="90000"/>
                <a:satMod val="120000"/>
                <a:lumMod val="54000"/>
              </a:schemeClr>
              <a:schemeClr val="phClr">
                <a:tint val="80000"/>
                <a:satMod val="160000"/>
                <a:lumMod val="140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Pushpin</Template>
  <TotalTime>399</TotalTime>
  <Words>607</Words>
  <Application>Microsoft Office PowerPoint</Application>
  <PresentationFormat>Экран (4:3)</PresentationFormat>
  <Paragraphs>70</Paragraphs>
  <Slides>16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7" baseType="lpstr">
      <vt:lpstr>Кнопка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Интелект карта </dc:title>
  <dc:creator>1</dc:creator>
  <cp:lastModifiedBy>Халеева</cp:lastModifiedBy>
  <cp:revision>38</cp:revision>
  <dcterms:created xsi:type="dcterms:W3CDTF">2020-02-02T14:24:53Z</dcterms:created>
  <dcterms:modified xsi:type="dcterms:W3CDTF">2022-03-23T13:41:55Z</dcterms:modified>
</cp:coreProperties>
</file>